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94289-60A7-4A8F-B4B6-90E72361F57B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5CFA4-4CF6-4170-9744-7F63907857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unditleague.us/wp-content/uploads/2010/12/argument.jpe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getfreenutritiontips.com/blog/wp-content/uploads/2010/11/Anne-Indecisive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yownquibbler.files.wordpress.com/2011/02/istock_confused-indecisive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alfredsanford.com/wp-content/uploads/2009/11/indecisive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5105399"/>
          </a:xfrm>
        </p:spPr>
        <p:txBody>
          <a:bodyPr>
            <a:normAutofit fontScale="90000"/>
          </a:bodyPr>
          <a:lstStyle/>
          <a:p>
            <a:r>
              <a:rPr lang="en-US" sz="6600" dirty="0"/>
              <a:t>In your opinion, how is the adolescent mind different than the mind of a child? Explain</a:t>
            </a:r>
            <a:r>
              <a:rPr lang="en-US" dirty="0"/>
              <a:t>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581400"/>
          </a:xfrm>
        </p:spPr>
        <p:txBody>
          <a:bodyPr>
            <a:normAutofit fontScale="55000" lnSpcReduction="20000"/>
          </a:bodyPr>
          <a:lstStyle/>
          <a:p>
            <a:r>
              <a:rPr lang="en-US" sz="5800" dirty="0" smtClean="0"/>
              <a:t>Total adult literacy rate (%), 2005-2008: 63%</a:t>
            </a:r>
          </a:p>
          <a:p>
            <a:r>
              <a:rPr lang="en-US" sz="5800" dirty="0" smtClean="0"/>
              <a:t>Primary school net enrollment/attendance (%), 2005-2009*: 83%</a:t>
            </a:r>
          </a:p>
          <a:p>
            <a:r>
              <a:rPr lang="en-US" sz="5800" dirty="0" smtClean="0"/>
              <a:t>Secondary school attendance ratio 2005-2009*, net, male: 59%</a:t>
            </a:r>
          </a:p>
          <a:p>
            <a:r>
              <a:rPr lang="en-US" sz="5800" dirty="0" smtClean="0"/>
              <a:t>Secondary school attendance ratio 2005-2009*, net, female: 49%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www.worldmapcenter.com/wp-content/uploads/2011/09/India-On-World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7924800" cy="2741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Ted T</a:t>
            </a:r>
            <a:r>
              <a:rPr lang="en-US" dirty="0" smtClean="0"/>
              <a:t>alk: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Our mission: Spreading ideas. </a:t>
            </a:r>
            <a:br>
              <a:rPr lang="en-US" b="1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We believe passionately in the power of ideas to change attitudes, lives and ultimately, the world. So we're building here a clearinghouse that offers free knowledge and inspiration from the world's most inspired thinkers, and also a community of curious souls to engage with ideas and each other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Kiran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Sethi</a:t>
            </a:r>
            <a:r>
              <a:rPr lang="en-US" dirty="0" smtClean="0"/>
              <a:t> shows how her groundbreaking Riverside School in India teaches kids life's most valuable lesson: "I can." Watch her students take local issues into their own hands, lead other young people, even educate their parents.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focus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are students in the Riverside Schools doing? </a:t>
            </a:r>
          </a:p>
          <a:p>
            <a:pPr lvl="0"/>
            <a:r>
              <a:rPr lang="en-US" dirty="0"/>
              <a:t>What does the lesson “I can” mean to these students?</a:t>
            </a:r>
          </a:p>
          <a:p>
            <a:r>
              <a:rPr lang="en-US" dirty="0"/>
              <a:t>How do you think that learning this lesson might address some of the adolescent “problems” we learned about today?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</a:t>
            </a:r>
            <a:r>
              <a:rPr lang="en-US" dirty="0" smtClean="0"/>
              <a:t>ate your own Ted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Our mission: Spreading ideas. </a:t>
            </a:r>
            <a:br>
              <a:rPr lang="en-US" b="1" dirty="0" smtClean="0"/>
            </a:br>
            <a:r>
              <a:rPr lang="en-US" dirty="0" smtClean="0"/>
              <a:t>We believe passionately in the power of ideas to change attitudes, lives and ultimately, the world. So we're building here a clearinghouse that offers free knowledge and inspiration from the world's most inspired thinkers, and also a community of curious souls to engage with ideas and each other.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the only requirement: include SOMETHING </a:t>
            </a:r>
            <a:r>
              <a:rPr lang="en-US" dirty="0" smtClean="0"/>
              <a:t>about adolescents or development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 CHRISTY" pitchFamily="2" charset="0"/>
              </a:rPr>
              <a:t>Dr. David </a:t>
            </a:r>
            <a:r>
              <a:rPr lang="en-US" dirty="0" err="1" smtClean="0">
                <a:solidFill>
                  <a:schemeClr val="tx1"/>
                </a:solidFill>
                <a:latin typeface="AR CHRISTY" pitchFamily="2" charset="0"/>
              </a:rPr>
              <a:t>Elkind</a:t>
            </a:r>
            <a:r>
              <a:rPr lang="en-US" dirty="0" smtClean="0">
                <a:solidFill>
                  <a:schemeClr val="tx1"/>
                </a:solidFill>
                <a:latin typeface="AR CHRISTY" pitchFamily="2" charset="0"/>
              </a:rPr>
              <a:t> says…</a:t>
            </a:r>
            <a:endParaRPr lang="en-US" dirty="0">
              <a:solidFill>
                <a:schemeClr val="tx1"/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endParaRPr lang="en-US" dirty="0" smtClean="0">
              <a:latin typeface="AR CHRISTY" pitchFamily="2" charset="0"/>
            </a:endParaRPr>
          </a:p>
          <a:p>
            <a:pPr>
              <a:buNone/>
            </a:pPr>
            <a:r>
              <a:rPr lang="en-US" sz="3600" dirty="0" smtClean="0">
                <a:latin typeface="AR CHRISTY" pitchFamily="2" charset="0"/>
              </a:rPr>
              <a:t>Dr. David </a:t>
            </a:r>
            <a:r>
              <a:rPr lang="en-US" sz="3600" dirty="0" err="1" smtClean="0">
                <a:latin typeface="AR CHRISTY" pitchFamily="2" charset="0"/>
              </a:rPr>
              <a:t>Elkind</a:t>
            </a:r>
            <a:r>
              <a:rPr lang="en-US" sz="3600" dirty="0" smtClean="0">
                <a:latin typeface="AR CHRISTY" pitchFamily="2" charset="0"/>
              </a:rPr>
              <a:t> really says that you commonly HAVE THESE PROBLEMS…</a:t>
            </a:r>
            <a:endParaRPr lang="en-US" sz="3600" dirty="0"/>
          </a:p>
        </p:txBody>
      </p:sp>
      <p:pic>
        <p:nvPicPr>
          <p:cNvPr id="22530" name="Picture 2" descr="http://smr.newswire.ca/media/articles/36/cache/449_x_600_david_elkind_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905000"/>
            <a:ext cx="2286000" cy="2952750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 rot="19787120" flipH="1">
            <a:off x="1177640" y="1716619"/>
            <a:ext cx="3185975" cy="206902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 CENA" pitchFamily="2" charset="0"/>
              </a:rPr>
              <a:t>You </a:t>
            </a:r>
            <a:r>
              <a:rPr lang="en-US" sz="2400" dirty="0" smtClean="0">
                <a:latin typeface="AR CENA" pitchFamily="2" charset="0"/>
              </a:rPr>
              <a:t>are crazy unrealistic teenagers! </a:t>
            </a:r>
            <a:r>
              <a:rPr lang="en-US" sz="2400" dirty="0" err="1" smtClean="0">
                <a:latin typeface="AR CENA" pitchFamily="2" charset="0"/>
              </a:rPr>
              <a:t>Bahahaha</a:t>
            </a:r>
            <a:r>
              <a:rPr lang="en-US" sz="2400" dirty="0" smtClean="0">
                <a:latin typeface="AR CENA" pitchFamily="2" charset="0"/>
              </a:rPr>
              <a:t>!</a:t>
            </a:r>
            <a:endParaRPr lang="en-US" sz="2400" dirty="0">
              <a:latin typeface="AR CEN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381000"/>
            <a:ext cx="7772400" cy="4572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AR CENA" pitchFamily="2" charset="0"/>
              </a:rPr>
              <a:t>#1: Find fault with authority figures</a:t>
            </a:r>
          </a:p>
          <a:p>
            <a:pPr>
              <a:buNone/>
            </a:pPr>
            <a:endParaRPr lang="en-US" sz="3000" dirty="0" smtClean="0">
              <a:latin typeface="AR CENA" pitchFamily="2" charset="0"/>
            </a:endParaRPr>
          </a:p>
        </p:txBody>
      </p:sp>
      <p:pic>
        <p:nvPicPr>
          <p:cNvPr id="12290" name="Picture 2" descr="George Bush Biograp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2676525" cy="3829005"/>
          </a:xfrm>
          <a:prstGeom prst="rect">
            <a:avLst/>
          </a:prstGeom>
          <a:noFill/>
        </p:spPr>
      </p:pic>
      <p:pic>
        <p:nvPicPr>
          <p:cNvPr id="12292" name="Picture 4" descr="http://bloomingtonsouth.org/theoptimist/wp-content/uploads/2010/01/teac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676400"/>
            <a:ext cx="2741770" cy="4191000"/>
          </a:xfrm>
          <a:prstGeom prst="rect">
            <a:avLst/>
          </a:prstGeom>
          <a:noFill/>
        </p:spPr>
      </p:pic>
      <p:pic>
        <p:nvPicPr>
          <p:cNvPr id="12294" name="Picture 6" descr="http://health.state.tn.us/images/ParentsSlideSh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752600"/>
            <a:ext cx="2857500" cy="35814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228600" y="1676400"/>
            <a:ext cx="2819400" cy="40386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&quot;No&quot; Symbol 7"/>
          <p:cNvSpPr/>
          <p:nvPr/>
        </p:nvSpPr>
        <p:spPr>
          <a:xfrm>
            <a:off x="3048000" y="1524000"/>
            <a:ext cx="2819400" cy="40386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&quot;No&quot; Symbol 8"/>
          <p:cNvSpPr/>
          <p:nvPr/>
        </p:nvSpPr>
        <p:spPr>
          <a:xfrm>
            <a:off x="6096000" y="1676400"/>
            <a:ext cx="2819400" cy="4038600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6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#2: </a:t>
            </a:r>
            <a:r>
              <a:rPr lang="en-US" dirty="0" smtClean="0">
                <a:latin typeface="AR CENA" pitchFamily="2" charset="0"/>
              </a:rPr>
              <a:t>Argumentativeness</a:t>
            </a:r>
            <a:br>
              <a:rPr lang="en-US" dirty="0" smtClean="0">
                <a:latin typeface="AR CENA" pitchFamily="2" charset="0"/>
              </a:rPr>
            </a:br>
            <a:r>
              <a:rPr lang="en-US" dirty="0" smtClean="0">
                <a:latin typeface="AR CENA" pitchFamily="2" charset="0"/>
              </a:rPr>
              <a:t/>
            </a:r>
            <a:br>
              <a:rPr lang="en-US" dirty="0" smtClean="0">
                <a:latin typeface="AR CENA" pitchFamily="2" charset="0"/>
              </a:rPr>
            </a:br>
            <a:r>
              <a:rPr lang="en-US" dirty="0" smtClean="0">
                <a:latin typeface="AR CENA" pitchFamily="2" charset="0"/>
              </a:rPr>
              <a:t/>
            </a:r>
            <a:br>
              <a:rPr lang="en-US" dirty="0" smtClean="0">
                <a:latin typeface="AR CENA" pitchFamily="2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4800600" cy="3623094"/>
          </a:xfrm>
          <a:prstGeom prst="rect">
            <a:avLst/>
          </a:prstGeom>
          <a:noFill/>
        </p:spPr>
      </p:pic>
      <p:pic>
        <p:nvPicPr>
          <p:cNvPr id="5124" name="Picture 4" descr="http://nosheep.net/wp-content/upload/argu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219200"/>
            <a:ext cx="2895600" cy="42862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457200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#2: </a:t>
            </a:r>
            <a:r>
              <a:rPr lang="en-US" sz="4800" dirty="0" smtClean="0">
                <a:latin typeface="AR CENA" pitchFamily="2" charset="0"/>
              </a:rPr>
              <a:t>Argumentativeness</a:t>
            </a:r>
            <a:endParaRPr 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#3: </a:t>
            </a:r>
            <a:r>
              <a:rPr lang="en-US" dirty="0" smtClean="0">
                <a:latin typeface="AR CENA" pitchFamily="2" charset="0"/>
              </a:rPr>
              <a:t>Indecisiveness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2667000" cy="3886200"/>
          </a:xfrm>
          <a:prstGeom prst="rect">
            <a:avLst/>
          </a:prstGeom>
          <a:noFill/>
        </p:spPr>
      </p:pic>
      <p:pic>
        <p:nvPicPr>
          <p:cNvPr id="4100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1447800"/>
            <a:ext cx="3352800" cy="3887304"/>
          </a:xfrm>
          <a:prstGeom prst="rect">
            <a:avLst/>
          </a:prstGeom>
          <a:noFill/>
        </p:spPr>
      </p:pic>
      <p:pic>
        <p:nvPicPr>
          <p:cNvPr id="4102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1447800"/>
            <a:ext cx="24384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#4: </a:t>
            </a:r>
            <a:r>
              <a:rPr lang="en-US" dirty="0" smtClean="0">
                <a:latin typeface="AR CENA" pitchFamily="2" charset="0"/>
              </a:rPr>
              <a:t>Apparent hypocrisy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grungly.files.wordpress.com/2009/10/christian-hypocri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71599"/>
            <a:ext cx="5334000" cy="5154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#5: </a:t>
            </a:r>
            <a:r>
              <a:rPr lang="en-US" dirty="0" smtClean="0">
                <a:latin typeface="AR CENA" pitchFamily="2" charset="0"/>
              </a:rPr>
              <a:t>Self-consciousness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nakedpeopleshouldnotsaydude.com/wp-content/uploads/2008/12/making-me-self-conscious-with-complim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7315200" cy="509678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362200" y="2133600"/>
            <a:ext cx="3048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0" y="2209800"/>
            <a:ext cx="3048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#6: </a:t>
            </a:r>
            <a:r>
              <a:rPr lang="en-US" dirty="0" smtClean="0">
                <a:latin typeface="AR CENA" pitchFamily="2" charset="0"/>
              </a:rPr>
              <a:t>Invulnerability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twilightnewssite.com/wp-content/uploads/2010/10/superman-stan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3810000" cy="4657725"/>
          </a:xfrm>
          <a:prstGeom prst="rect">
            <a:avLst/>
          </a:prstGeom>
          <a:noFill/>
        </p:spPr>
      </p:pic>
      <p:pic>
        <p:nvPicPr>
          <p:cNvPr id="1028" name="Picture 4" descr="http://www.theherald.com.au/multimedia/images/full/9876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768406"/>
            <a:ext cx="4109315" cy="4251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&amp; Jot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these </a:t>
            </a:r>
            <a:r>
              <a:rPr lang="en-US" u="sng" dirty="0"/>
              <a:t>problems</a:t>
            </a:r>
            <a:r>
              <a:rPr lang="en-US" dirty="0"/>
              <a:t>? </a:t>
            </a:r>
            <a:endParaRPr lang="en-US" dirty="0" smtClean="0"/>
          </a:p>
          <a:p>
            <a:r>
              <a:rPr lang="en-US" dirty="0" smtClean="0"/>
              <a:t>Could </a:t>
            </a:r>
            <a:r>
              <a:rPr lang="en-US" dirty="0"/>
              <a:t>they be advantageous? </a:t>
            </a:r>
            <a:endParaRPr lang="en-US" dirty="0" smtClean="0"/>
          </a:p>
          <a:p>
            <a:r>
              <a:rPr lang="en-US" dirty="0" smtClean="0"/>
              <a:t>How do these components of the </a:t>
            </a:r>
            <a:r>
              <a:rPr lang="en-US" dirty="0" smtClean="0"/>
              <a:t>adolescent mind</a:t>
            </a:r>
            <a:r>
              <a:rPr lang="en-US" dirty="0" smtClean="0"/>
              <a:t> </a:t>
            </a:r>
            <a:r>
              <a:rPr lang="en-US" dirty="0"/>
              <a:t>come into conflict with the structures we have in place for </a:t>
            </a:r>
            <a:r>
              <a:rPr lang="en-US" dirty="0" smtClean="0"/>
              <a:t>students, p</a:t>
            </a:r>
            <a:r>
              <a:rPr lang="en-US" dirty="0" smtClean="0"/>
              <a:t>articularly</a:t>
            </a:r>
            <a:r>
              <a:rPr lang="en-US" dirty="0" smtClean="0"/>
              <a:t> </a:t>
            </a:r>
            <a:r>
              <a:rPr lang="en-US" dirty="0"/>
              <a:t>adolescents? (schools, parent/child relationships, laws)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228</Words>
  <Application>Microsoft Office PowerPoint</Application>
  <PresentationFormat>On-screen Show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 your opinion, how is the adolescent mind different than the mind of a child? Explain. </vt:lpstr>
      <vt:lpstr>Dr. David Elkind says…</vt:lpstr>
      <vt:lpstr>Slide 3</vt:lpstr>
      <vt:lpstr>    #2: Argumentativeness   </vt:lpstr>
      <vt:lpstr>#3: Indecisiveness</vt:lpstr>
      <vt:lpstr>#4: Apparent hypocrisy</vt:lpstr>
      <vt:lpstr>#5: Self-consciousness</vt:lpstr>
      <vt:lpstr>#6: Invulnerability</vt:lpstr>
      <vt:lpstr>Stop &amp; Jot</vt:lpstr>
      <vt:lpstr>Slide 10</vt:lpstr>
      <vt:lpstr>Ted Talk: </vt:lpstr>
      <vt:lpstr>Film focus questions </vt:lpstr>
      <vt:lpstr>Create your own Ted Talk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</dc:creator>
  <cp:lastModifiedBy>Meg</cp:lastModifiedBy>
  <cp:revision>2</cp:revision>
  <dcterms:created xsi:type="dcterms:W3CDTF">2011-11-27T20:30:32Z</dcterms:created>
  <dcterms:modified xsi:type="dcterms:W3CDTF">2011-11-27T21:19:17Z</dcterms:modified>
</cp:coreProperties>
</file>